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1"/>
  </p:sldMasterIdLst>
  <p:notesMasterIdLst>
    <p:notesMasterId r:id="rId44"/>
  </p:notesMasterIdLst>
  <p:sldIdLst>
    <p:sldId id="257" r:id="rId22"/>
    <p:sldId id="261" r:id="rId23"/>
    <p:sldId id="267" r:id="rId24"/>
    <p:sldId id="298" r:id="rId25"/>
    <p:sldId id="284" r:id="rId26"/>
    <p:sldId id="263" r:id="rId27"/>
    <p:sldId id="305" r:id="rId28"/>
    <p:sldId id="275" r:id="rId29"/>
    <p:sldId id="286" r:id="rId30"/>
    <p:sldId id="285" r:id="rId31"/>
    <p:sldId id="299" r:id="rId32"/>
    <p:sldId id="300" r:id="rId33"/>
    <p:sldId id="301" r:id="rId34"/>
    <p:sldId id="302" r:id="rId35"/>
    <p:sldId id="303" r:id="rId36"/>
    <p:sldId id="304" r:id="rId37"/>
    <p:sldId id="278" r:id="rId38"/>
    <p:sldId id="279" r:id="rId39"/>
    <p:sldId id="293" r:id="rId40"/>
    <p:sldId id="294" r:id="rId41"/>
    <p:sldId id="283" r:id="rId42"/>
    <p:sldId id="268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barczyk, Zachary" initials="RZ" lastIdx="2" clrIdx="0">
    <p:extLst>
      <p:ext uri="{19B8F6BF-5375-455C-9EA6-DF929625EA0E}">
        <p15:presenceInfo xmlns:p15="http://schemas.microsoft.com/office/powerpoint/2012/main" userId="S-1-5-21-1339303556-449845944-1601390327-3883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126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8.xml"/><Relationship Id="rId11" Type="http://schemas.openxmlformats.org/officeDocument/2006/relationships/customXml" Target="../customXml/item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10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theme" Target="theme/theme1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D8762-44FF-4685-860F-BE205C85139A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98E9E-B4B8-4D8B-93EB-CAB62F02C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603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31C5A-A966-4B63-BDF9-72EBAFDB837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23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22BA8-19D9-46B5-9814-419D19EA33C8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08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31C5A-A966-4B63-BDF9-72EBAFDB837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50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31C5A-A966-4B63-BDF9-72EBAFDB837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3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31C5A-A966-4B63-BDF9-72EBAFDB837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39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31C5A-A966-4B63-BDF9-72EBAFDB837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0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31C5A-A966-4B63-BDF9-72EBAFDB837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69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31C5A-A966-4B63-BDF9-72EBAFDB837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6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31C5A-A966-4B63-BDF9-72EBAFDB837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96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22BA8-19D9-46B5-9814-419D19EA33C8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945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22BA8-19D9-46B5-9814-419D19EA33C8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99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176964-5EB1-4F75-A639-7D81444D0089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741697" name="Rectangle 7"/>
          <p:cNvSpPr txBox="1">
            <a:spLocks noGrp="1" noChangeArrowheads="1"/>
          </p:cNvSpPr>
          <p:nvPr/>
        </p:nvSpPr>
        <p:spPr bwMode="auto">
          <a:xfrm>
            <a:off x="3885887" y="8686487"/>
            <a:ext cx="2972114" cy="45751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398" tIns="45698" rIns="91398" bIns="45698" anchor="b"/>
          <a:lstStyle/>
          <a:p>
            <a:pPr algn="r" defTabSz="914359">
              <a:defRPr/>
            </a:pPr>
            <a:fld id="{EE325AE7-E0CF-49E0-803A-564B2FF1FDC5}" type="slidenum">
              <a:rPr lang="en-US" sz="1200">
                <a:solidFill>
                  <a:prstClr val="black"/>
                </a:solidFill>
                <a:latin typeface="Arial" charset="0"/>
              </a:rPr>
              <a:pPr algn="r" defTabSz="914359">
                <a:defRPr/>
              </a:pPr>
              <a:t>2</a:t>
            </a:fld>
            <a:endParaRPr lang="en-US" sz="1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831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3831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0886"/>
            <a:ext cx="5030456" cy="41176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981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176964-5EB1-4F75-A639-7D81444D0089}" type="slidenum">
              <a:rPr lang="en-US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741697" name="Rectangle 7"/>
          <p:cNvSpPr txBox="1">
            <a:spLocks noGrp="1" noChangeArrowheads="1"/>
          </p:cNvSpPr>
          <p:nvPr/>
        </p:nvSpPr>
        <p:spPr bwMode="auto">
          <a:xfrm>
            <a:off x="3885887" y="8686487"/>
            <a:ext cx="2972114" cy="45751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398" tIns="45698" rIns="91398" bIns="45698" anchor="b"/>
          <a:lstStyle/>
          <a:p>
            <a:pPr algn="r" defTabSz="914359">
              <a:defRPr/>
            </a:pPr>
            <a:fld id="{EE325AE7-E0CF-49E0-803A-564B2FF1FDC5}" type="slidenum">
              <a:rPr lang="en-US" sz="1200">
                <a:solidFill>
                  <a:prstClr val="black"/>
                </a:solidFill>
                <a:latin typeface="Arial" charset="0"/>
              </a:rPr>
              <a:pPr algn="r" defTabSz="914359">
                <a:defRPr/>
              </a:pPr>
              <a:t>20</a:t>
            </a:fld>
            <a:endParaRPr lang="en-US" sz="12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831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3831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0886"/>
            <a:ext cx="5030456" cy="411762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22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8C538-198D-47D0-A5F9-3C33D80645DE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67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1800" dirty="0">
              <a:ea typeface="ＭＳ Ｐゴシック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8C538-198D-47D0-A5F9-3C33D80645DE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5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31C5A-A966-4B63-BDF9-72EBAFDB837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9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800" dirty="0">
              <a:ea typeface="ＭＳ Ｐゴシック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8C538-198D-47D0-A5F9-3C33D80645D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3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spcBef>
                <a:spcPct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22BA8-19D9-46B5-9814-419D19EA33C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65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800" dirty="0">
              <a:ea typeface="ＭＳ Ｐゴシック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8C538-198D-47D0-A5F9-3C33D80645DE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2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800" dirty="0">
              <a:ea typeface="ＭＳ Ｐゴシック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98C538-198D-47D0-A5F9-3C33D80645D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90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31C5A-A966-4B63-BDF9-72EBAFDB837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19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98E9E-B4B8-4D8B-93EB-CAB62F02C2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3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BA83-C4A4-427B-A224-82FC663009FC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CA7-858D-48A5-847D-1CA47B131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3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BA83-C4A4-427B-A224-82FC663009FC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CA7-858D-48A5-847D-1CA47B131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2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BA83-C4A4-427B-A224-82FC663009FC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CA7-858D-48A5-847D-1CA47B131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2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64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717231" y="3276600"/>
            <a:ext cx="5394960" cy="685800"/>
          </a:xfrm>
          <a:prstGeom prst="rect">
            <a:avLst/>
          </a:prstGeom>
          <a:ln/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24 PT. ARIAL BOLD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7231" y="4648200"/>
            <a:ext cx="5394960" cy="169705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ts val="1300"/>
              </a:lnSpc>
              <a:spcBef>
                <a:spcPts val="300"/>
              </a:spcBef>
              <a:buNone/>
              <a:defRPr lang="en-US" sz="1200" b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old" charset="0"/>
                <a:ea typeface="ヒラギノ角ゴ ProN W3" charset="0"/>
                <a:cs typeface="Arial Bold" charset="0"/>
                <a:sym typeface="Arial Bold" charset="0"/>
              </a:defRPr>
            </a:lvl1pPr>
          </a:lstStyle>
          <a:p>
            <a:pPr lvl="0"/>
            <a:r>
              <a:rPr lang="en-US" dirty="0"/>
              <a:t>Click to Edit 12 pt. Arial Bold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6477000"/>
            <a:ext cx="9144000" cy="381000"/>
          </a:xfrm>
          <a:prstGeom prst="rect">
            <a:avLst/>
          </a:prstGeom>
        </p:spPr>
      </p:pic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79F74CA7-858D-48A5-847D-1CA47B131DEA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0"/>
            <a:ext cx="9144000" cy="2895600"/>
            <a:chOff x="0" y="0"/>
            <a:chExt cx="9144000" cy="2895600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778"/>
            <a:stretch/>
          </p:blipFill>
          <p:spPr>
            <a:xfrm>
              <a:off x="0" y="0"/>
              <a:ext cx="9144000" cy="28956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8833" y="457200"/>
              <a:ext cx="3038340" cy="116171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4006168" y="152400"/>
              <a:ext cx="685800" cy="129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955750"/>
      </p:ext>
    </p:extLst>
  </p:cSld>
  <p:clrMapOvr>
    <a:masterClrMapping/>
  </p:clrMapOvr>
  <p:transition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0"/>
            <a:ext cx="9144000" cy="2895600"/>
            <a:chOff x="0" y="0"/>
            <a:chExt cx="9144000" cy="2895600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778"/>
            <a:stretch/>
          </p:blipFill>
          <p:spPr>
            <a:xfrm>
              <a:off x="0" y="0"/>
              <a:ext cx="9144000" cy="28956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2407055" y="-1232626"/>
              <a:ext cx="914401" cy="4294051"/>
            </a:xfrm>
            <a:prstGeom prst="rect">
              <a:avLst/>
            </a:prstGeom>
          </p:spPr>
        </p:pic>
      </p:grpSp>
      <p:sp>
        <p:nvSpPr>
          <p:cNvPr id="287864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6775" y="457199"/>
            <a:ext cx="5394960" cy="685800"/>
          </a:xfrm>
          <a:prstGeom prst="rect">
            <a:avLst/>
          </a:prstGeom>
          <a:ln/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24 PT. ARIAL BOLD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6477000"/>
            <a:ext cx="9144000" cy="381000"/>
          </a:xfrm>
          <a:prstGeom prst="rect">
            <a:avLst/>
          </a:prstGeom>
        </p:spPr>
      </p:pic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79F74CA7-858D-48A5-847D-1CA47B131D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457200" y="2910114"/>
            <a:ext cx="8229600" cy="3216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9033293"/>
      </p:ext>
    </p:extLst>
  </p:cSld>
  <p:clrMapOvr>
    <a:masterClrMapping/>
  </p:clrMapOvr>
  <p:transition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1" y="0"/>
            <a:ext cx="9144001" cy="1257299"/>
            <a:chOff x="-1" y="0"/>
            <a:chExt cx="9144001" cy="1257299"/>
          </a:xfrm>
        </p:grpSpPr>
        <p:pic>
          <p:nvPicPr>
            <p:cNvPr id="2" name="Picture 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9144000" cy="10668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4114798" y="-3771901"/>
              <a:ext cx="914401" cy="9144000"/>
            </a:xfrm>
            <a:prstGeom prst="rect">
              <a:avLst/>
            </a:prstGeom>
          </p:spPr>
        </p:pic>
      </p:grpSp>
      <p:sp>
        <p:nvSpPr>
          <p:cNvPr id="287864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66775" y="457199"/>
            <a:ext cx="5394960" cy="685800"/>
          </a:xfrm>
          <a:prstGeom prst="rect">
            <a:avLst/>
          </a:prstGeom>
          <a:ln/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24 PT. ARIAL BOLD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6477000"/>
            <a:ext cx="9144000" cy="381000"/>
          </a:xfrm>
          <a:prstGeom prst="rect">
            <a:avLst/>
          </a:prstGeom>
        </p:spPr>
      </p:pic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79F74CA7-858D-48A5-847D-1CA47B131D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457200" y="1409698"/>
            <a:ext cx="8229600" cy="4716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1952629"/>
      </p:ext>
    </p:extLst>
  </p:cSld>
  <p:clrMapOvr>
    <a:masterClrMapping/>
  </p:clrMapOvr>
  <p:transition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tai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40972"/>
            <a:ext cx="8229600" cy="51108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8"/>
          <p:cNvSpPr>
            <a:spLocks noGrp="1"/>
          </p:cNvSpPr>
          <p:nvPr>
            <p:ph type="ctrTitle"/>
          </p:nvPr>
        </p:nvSpPr>
        <p:spPr>
          <a:xfrm>
            <a:off x="3110593" y="0"/>
            <a:ext cx="5576207" cy="996043"/>
          </a:xfrm>
          <a:prstGeom prst="rect">
            <a:avLst/>
          </a:prstGeom>
          <a:ln>
            <a:noFill/>
          </a:ln>
        </p:spPr>
        <p:txBody>
          <a:bodyPr tIns="0" rIns="18288" b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ctr" rtl="0">
              <a:spcBef>
                <a:spcPct val="0"/>
              </a:spcBef>
              <a:buNone/>
              <a:defRPr sz="3600" b="1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53163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00D7D-2E2C-4787-8ED6-A70A1AC13C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223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1BA83-C4A4-427B-A224-82FC663009FC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74CA7-858D-48A5-847D-1CA47B131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3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60" r:id="rId4"/>
    <p:sldLayoutId id="2147483662" r:id="rId5"/>
    <p:sldLayoutId id="2147483663" r:id="rId6"/>
    <p:sldLayoutId id="2147483661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.epa.gov/creat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5" Type="http://schemas.openxmlformats.org/officeDocument/2006/relationships/image" Target="../media/image19.png"/><Relationship Id="rId4" Type="http://schemas.openxmlformats.org/officeDocument/2006/relationships/hyperlink" Target="https://epa.maps.arcgis.com/apps/MapSeries/index.html?appid=2a46a28e18f44a48b8c664487e5b1fe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20.png"/><Relationship Id="rId4" Type="http://schemas.openxmlformats.org/officeDocument/2006/relationships/hyperlink" Target="https://epa.maps.arcgis.com/apps/MapSeries/index.html?appid=2a46a28e18f44a48b8c664487e5b1fe6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epa.maps.arcgis.com/apps/MapSeries/index.html?appid=2a46a28e18f44a48b8c664487e5b1fe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5" Type="http://schemas.openxmlformats.org/officeDocument/2006/relationships/hyperlink" Target="https://epa.maps.arcgis.com/apps/MapJournal/index.html?appid=868d4d1b15104259bd819980201d8abb" TargetMode="Externa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epa.maps.arcgis.com/apps/MapJournal/index.html?appid=868d4d1b15104259bd819980201d8ab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epa.maps.arcgis.com/apps/MapSeries/index.html?appid=eaf23847432145518272d5f3bb1f080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fries.steve@epa.gov" TargetMode="External"/><Relationship Id="rId7" Type="http://schemas.openxmlformats.org/officeDocument/2006/relationships/hyperlink" Target="mailto:crwu_contacts@lists.epa.gov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epa.gov/crwu" TargetMode="External"/><Relationship Id="rId5" Type="http://schemas.openxmlformats.org/officeDocument/2006/relationships/hyperlink" Target="mailto:rybarczyk.zachary@epa.gov" TargetMode="External"/><Relationship Id="rId4" Type="http://schemas.openxmlformats.org/officeDocument/2006/relationships/hyperlink" Target="mailto:Baranowski.curt@epa.gov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orkshopplanner.epa.gov/eew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pa.gov/crwu/learn-how-plan-climate-change-adaptation-strategies-guide-water-utiliti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pa.maps.arcgis.com/apps/MapSeries/index.html?appid=eaf23847432145518272d5f3bb1f080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fa0oK_jE8Z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7230" y="3276600"/>
            <a:ext cx="6216970" cy="189589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EPA’s Climate Ready Water Utilities: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Supporting Utilities Adapting to the Impacts of Climate Change </a:t>
            </a:r>
            <a:endParaRPr lang="en-US" sz="2800" dirty="0">
              <a:solidFill>
                <a:schemeClr val="tx1"/>
              </a:solidFill>
              <a:sym typeface="Arial Bold" charset="0"/>
            </a:endParaRP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717230" y="4953000"/>
            <a:ext cx="7969570" cy="112479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b="0" dirty="0">
                <a:solidFill>
                  <a:schemeClr val="tx1"/>
                </a:solidFill>
                <a:latin typeface="+mj-lt"/>
              </a:rPr>
              <a:t>Steve Fries</a:t>
            </a:r>
          </a:p>
          <a:p>
            <a:pPr>
              <a:lnSpc>
                <a:spcPct val="100000"/>
              </a:lnSpc>
            </a:pPr>
            <a:r>
              <a:rPr lang="en-US" sz="2000" b="0" dirty="0">
                <a:solidFill>
                  <a:schemeClr val="tx1"/>
                </a:solidFill>
                <a:latin typeface="+mj-lt"/>
              </a:rPr>
              <a:t>U.S. Environmental Protection Agency</a:t>
            </a:r>
          </a:p>
          <a:p>
            <a:pPr>
              <a:lnSpc>
                <a:spcPct val="100000"/>
              </a:lnSpc>
            </a:pPr>
            <a:r>
              <a:rPr lang="en-US" sz="2000" b="0" dirty="0">
                <a:solidFill>
                  <a:schemeClr val="tx1"/>
                </a:solidFill>
                <a:latin typeface="+mj-lt"/>
              </a:rPr>
              <a:t>Office of Ground Water and Drinking Water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DBCA0D2-8040-4AE2-9D74-F39DA7DA9422}" type="slidenum">
              <a:rPr lang="en-US" smtClean="0"/>
              <a:t>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442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7910425" cy="6858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CREAT 3.0 Process</a:t>
            </a:r>
            <a:endParaRPr lang="en-US" sz="2800" dirty="0">
              <a:latin typeface="+mn-lt"/>
              <a:cs typeface="Times New Roman" pitchFamily="18" charset="0"/>
            </a:endParaRPr>
          </a:p>
        </p:txBody>
      </p:sp>
      <p:sp>
        <p:nvSpPr>
          <p:cNvPr id="5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BAD3B68F-8137-4BC8-8B1E-D67C32520CA1}" type="slidenum">
              <a:rPr lang="en-US" smtClean="0"/>
              <a:t>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2377440" cy="2484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8" y="3902676"/>
            <a:ext cx="2377440" cy="2498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60" y="1371601"/>
            <a:ext cx="2377440" cy="2461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960" y="3886200"/>
            <a:ext cx="2377440" cy="2491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625900"/>
            <a:ext cx="2377440" cy="2479500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>
            <a:off x="2895600" y="3657600"/>
            <a:ext cx="3810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>
            <a:off x="6019800" y="3657600"/>
            <a:ext cx="3810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hlinkClick r:id="rId8"/>
          </p:cNvPr>
          <p:cNvSpPr/>
          <p:nvPr/>
        </p:nvSpPr>
        <p:spPr>
          <a:xfrm>
            <a:off x="7467600" y="457199"/>
            <a:ext cx="1371600" cy="45720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9301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361950" y="3178175"/>
            <a:ext cx="8458200" cy="1774825"/>
          </a:xfrm>
        </p:spPr>
        <p:txBody>
          <a:bodyPr>
            <a:normAutofit/>
          </a:bodyPr>
          <a:lstStyle/>
          <a:p>
            <a:pPr lvl="0" algn="ctr"/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Climate Change – Water : Data Services</a:t>
            </a:r>
            <a:br>
              <a:rPr lang="en-US" sz="2800" dirty="0">
                <a:solidFill>
                  <a:schemeClr val="tx1"/>
                </a:solidFill>
                <a:effectLst/>
                <a:latin typeface="+mn-lt"/>
              </a:rPr>
            </a:br>
            <a:br>
              <a:rPr lang="en-US" sz="2800" dirty="0">
                <a:solidFill>
                  <a:schemeClr val="tx1"/>
                </a:solidFill>
                <a:latin typeface="+mn-lt"/>
              </a:rPr>
            </a:br>
            <a:r>
              <a:rPr lang="en-US" sz="2000" kern="0" dirty="0">
                <a:solidFill>
                  <a:schemeClr val="tx1"/>
                </a:solidFill>
              </a:rPr>
              <a:t>Explore climate change, related hazards and</a:t>
            </a:r>
            <a:br>
              <a:rPr lang="en-US" sz="2000" kern="0" dirty="0">
                <a:solidFill>
                  <a:schemeClr val="tx1"/>
                </a:solidFill>
              </a:rPr>
            </a:br>
            <a:r>
              <a:rPr lang="en-US" sz="2000" kern="0" dirty="0">
                <a:solidFill>
                  <a:schemeClr val="tx1"/>
                </a:solidFill>
              </a:rPr>
              <a:t>adaptation options at your location</a:t>
            </a:r>
            <a:endParaRPr lang="en-US" sz="2000" dirty="0"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4400" y="3810000"/>
            <a:ext cx="7620000" cy="7938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DBCA0D2-8040-4AE2-9D74-F39DA7DA9422}" type="slidenum">
              <a:rPr lang="en-US" smtClean="0"/>
              <a:t>11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6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8901026" cy="685800"/>
          </a:xfrm>
        </p:spPr>
        <p:txBody>
          <a:bodyPr>
            <a:noAutofit/>
          </a:bodyPr>
          <a:lstStyle/>
          <a:p>
            <a:r>
              <a:rPr lang="en-US" sz="2800" dirty="0"/>
              <a:t>Scenario-Based Climate Change Map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DBCA0D2-8040-4AE2-9D74-F39DA7DA942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1447800"/>
            <a:ext cx="8534400" cy="465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Provides scenarios that capture the range of projected changes in temperature and precipitation from models</a:t>
            </a:r>
          </a:p>
        </p:txBody>
      </p:sp>
      <p:sp>
        <p:nvSpPr>
          <p:cNvPr id="10" name="Rounded Rectangle 9">
            <a:hlinkClick r:id="rId4"/>
          </p:cNvPr>
          <p:cNvSpPr/>
          <p:nvPr/>
        </p:nvSpPr>
        <p:spPr>
          <a:xfrm>
            <a:off x="7388054" y="462762"/>
            <a:ext cx="1371600" cy="45720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" y="2285999"/>
            <a:ext cx="8412480" cy="41512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697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8901026" cy="685800"/>
          </a:xfrm>
        </p:spPr>
        <p:txBody>
          <a:bodyPr>
            <a:noAutofit/>
          </a:bodyPr>
          <a:lstStyle/>
          <a:p>
            <a:r>
              <a:rPr lang="en-US" sz="2800" dirty="0"/>
              <a:t>Scenario-Based Climate Change Map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DBCA0D2-8040-4AE2-9D74-F39DA7DA942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1447800"/>
            <a:ext cx="8534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Data includes changes in average conditions and extreme events (hot days and storms), plus sea level rise</a:t>
            </a:r>
          </a:p>
        </p:txBody>
      </p:sp>
      <p:sp>
        <p:nvSpPr>
          <p:cNvPr id="10" name="Rounded Rectangle 9">
            <a:hlinkClick r:id="rId4"/>
          </p:cNvPr>
          <p:cNvSpPr/>
          <p:nvPr/>
        </p:nvSpPr>
        <p:spPr>
          <a:xfrm>
            <a:off x="7388054" y="462762"/>
            <a:ext cx="1371600" cy="45720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" y="2267577"/>
            <a:ext cx="8412480" cy="41803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64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8901026" cy="685800"/>
          </a:xfrm>
        </p:spPr>
        <p:txBody>
          <a:bodyPr>
            <a:noAutofit/>
          </a:bodyPr>
          <a:lstStyle/>
          <a:p>
            <a:r>
              <a:rPr lang="en-US" sz="2800" dirty="0"/>
              <a:t>Scenario-Based Climate Change Map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DBCA0D2-8040-4AE2-9D74-F39DA7DA942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1447800"/>
            <a:ext cx="8534400" cy="465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For the grid cell containing Miami:</a:t>
            </a:r>
          </a:p>
        </p:txBody>
      </p:sp>
      <p:sp>
        <p:nvSpPr>
          <p:cNvPr id="10" name="Rounded Rectangle 9">
            <a:hlinkClick r:id="rId4"/>
          </p:cNvPr>
          <p:cNvSpPr/>
          <p:nvPr/>
        </p:nvSpPr>
        <p:spPr>
          <a:xfrm>
            <a:off x="7388054" y="462762"/>
            <a:ext cx="1371600" cy="45720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1588177"/>
            <a:ext cx="2834640" cy="2214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706" y="1988004"/>
            <a:ext cx="2834640" cy="2079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06" y="4093507"/>
            <a:ext cx="2834640" cy="2188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4427" y="3809089"/>
            <a:ext cx="4368664" cy="2651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84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8901026" cy="685800"/>
          </a:xfrm>
        </p:spPr>
        <p:txBody>
          <a:bodyPr>
            <a:noAutofit/>
          </a:bodyPr>
          <a:lstStyle/>
          <a:p>
            <a:r>
              <a:rPr lang="en-US" sz="2800" dirty="0"/>
              <a:t>Storm Surge Inundation Map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DBCA0D2-8040-4AE2-9D74-F39DA7DA942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r="1443"/>
          <a:stretch/>
        </p:blipFill>
        <p:spPr>
          <a:xfrm>
            <a:off x="3962400" y="1700020"/>
            <a:ext cx="5105400" cy="397684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1447800"/>
            <a:ext cx="3581400" cy="465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Access current worst-case coastal storm surge scenarios and hurricane strike frequency information</a:t>
            </a:r>
          </a:p>
          <a:p>
            <a:r>
              <a:rPr lang="en-US" sz="2400" dirty="0"/>
              <a:t>Layers include FEMA flood zones and inundation from Sea, Lake, and Overland Surge from Hurricanes (SLOSH) model results</a:t>
            </a:r>
          </a:p>
        </p:txBody>
      </p:sp>
      <p:sp>
        <p:nvSpPr>
          <p:cNvPr id="6" name="Rounded Rectangle 5">
            <a:hlinkClick r:id="rId5"/>
          </p:cNvPr>
          <p:cNvSpPr/>
          <p:nvPr/>
        </p:nvSpPr>
        <p:spPr>
          <a:xfrm>
            <a:off x="7505114" y="457199"/>
            <a:ext cx="1371600" cy="45720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LINK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9486" y="2965167"/>
            <a:ext cx="3161714" cy="1446550"/>
          </a:xfrm>
          <a:prstGeom prst="rect">
            <a:avLst/>
          </a:prstGeom>
          <a:solidFill>
            <a:srgbClr val="D9D9D9">
              <a:alpha val="52941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UPDATE IN PROGRESS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37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8901026" cy="685800"/>
          </a:xfrm>
        </p:spPr>
        <p:txBody>
          <a:bodyPr>
            <a:noAutofit/>
          </a:bodyPr>
          <a:lstStyle/>
          <a:p>
            <a:r>
              <a:rPr lang="en-US" sz="2800" dirty="0"/>
              <a:t>Storm Surge Inundation Map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DBCA0D2-8040-4AE2-9D74-F39DA7DA942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1447800"/>
            <a:ext cx="8534400" cy="4654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For Miami-Dade County:</a:t>
            </a:r>
          </a:p>
        </p:txBody>
      </p:sp>
      <p:sp>
        <p:nvSpPr>
          <p:cNvPr id="11" name="Rounded Rectangle 10">
            <a:hlinkClick r:id="rId4"/>
          </p:cNvPr>
          <p:cNvSpPr/>
          <p:nvPr/>
        </p:nvSpPr>
        <p:spPr>
          <a:xfrm>
            <a:off x="7505114" y="457199"/>
            <a:ext cx="1371600" cy="45720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LINK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t="6584" b="8325"/>
          <a:stretch/>
        </p:blipFill>
        <p:spPr>
          <a:xfrm>
            <a:off x="6513408" y="1323067"/>
            <a:ext cx="2554392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000249"/>
            <a:ext cx="5525589" cy="4297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000249"/>
            <a:ext cx="5559543" cy="4297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000249"/>
            <a:ext cx="5577840" cy="4313198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324600" y="3124200"/>
            <a:ext cx="2514600" cy="2846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Frequency of storms and potential flood depth useful for planning</a:t>
            </a:r>
          </a:p>
          <a:p>
            <a:r>
              <a:rPr lang="en-US" sz="2000" u="sng" dirty="0"/>
              <a:t>Caution:</a:t>
            </a:r>
            <a:r>
              <a:rPr lang="en-US" sz="2000" dirty="0"/>
              <a:t> no consideration of sea level rise or more intense storm events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514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 txBox="1">
            <a:spLocks/>
          </p:cNvSpPr>
          <p:nvPr/>
        </p:nvSpPr>
        <p:spPr bwMode="auto">
          <a:xfrm>
            <a:off x="717231" y="5194743"/>
            <a:ext cx="5394960" cy="1697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73038" indent="-173038" algn="l" defTabSz="944563" rtl="0" eaLnBrk="1" fontAlgn="base" hangingPunct="1">
              <a:lnSpc>
                <a:spcPts val="1300"/>
              </a:lnSpc>
              <a:spcBef>
                <a:spcPts val="300"/>
              </a:spcBef>
              <a:spcAft>
                <a:spcPct val="0"/>
              </a:spcAft>
              <a:buClr>
                <a:schemeClr val="accent3"/>
              </a:buClr>
              <a:buNone/>
              <a:defRPr lang="en-US" sz="1200" b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old" charset="0"/>
                <a:ea typeface="ヒラギノ角ゴ ProN W3" charset="0"/>
                <a:cs typeface="Arial Bold" charset="0"/>
                <a:sym typeface="Arial Bold" charset="0"/>
              </a:defRPr>
            </a:lvl1pPr>
            <a:lvl2pPr marL="509588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–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 marL="857250" indent="-233363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Char char="•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203325" indent="-231775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»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4pPr>
            <a:lvl5pPr marL="15398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–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5pPr>
            <a:lvl6pPr marL="19970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4542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29114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3686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12" name="Footer Placeholder 7"/>
          <p:cNvSpPr txBox="1">
            <a:spLocks/>
          </p:cNvSpPr>
          <p:nvPr/>
        </p:nvSpPr>
        <p:spPr bwMode="auto">
          <a:xfrm>
            <a:off x="717231" y="5194743"/>
            <a:ext cx="5394960" cy="1697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73038" indent="-173038" algn="l" defTabSz="944563" rtl="0" eaLnBrk="1" fontAlgn="base" hangingPunct="1">
              <a:lnSpc>
                <a:spcPts val="1300"/>
              </a:lnSpc>
              <a:spcBef>
                <a:spcPts val="300"/>
              </a:spcBef>
              <a:spcAft>
                <a:spcPct val="0"/>
              </a:spcAft>
              <a:buClr>
                <a:schemeClr val="accent3"/>
              </a:buClr>
              <a:buNone/>
              <a:defRPr lang="en-US" sz="1200" b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old" charset="0"/>
                <a:ea typeface="ヒラギノ角ゴ ProN W3" charset="0"/>
                <a:cs typeface="Arial Bold" charset="0"/>
                <a:sym typeface="Arial Bold" charset="0"/>
              </a:defRPr>
            </a:lvl1pPr>
            <a:lvl2pPr marL="509588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–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 marL="857250" indent="-233363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Char char="•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203325" indent="-231775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»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4pPr>
            <a:lvl5pPr marL="15398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–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5pPr>
            <a:lvl6pPr marL="19970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4542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29114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3686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11" name="Title 2"/>
          <p:cNvSpPr>
            <a:spLocks noGrp="1"/>
          </p:cNvSpPr>
          <p:nvPr>
            <p:ph type="ctrTitle"/>
          </p:nvPr>
        </p:nvSpPr>
        <p:spPr>
          <a:xfrm>
            <a:off x="361950" y="3178175"/>
            <a:ext cx="8458200" cy="1470025"/>
          </a:xfrm>
        </p:spPr>
        <p:txBody>
          <a:bodyPr/>
          <a:lstStyle/>
          <a:p>
            <a:pPr algn="ctr" eaLnBrk="1" hangingPunct="1"/>
            <a:r>
              <a:rPr lang="en-US" sz="2800" dirty="0">
                <a:solidFill>
                  <a:schemeClr val="tx1"/>
                </a:solidFill>
                <a:effectLst/>
                <a:latin typeface="+mn-lt"/>
              </a:rPr>
              <a:t>Pilots and Outreach Activities</a:t>
            </a:r>
            <a:br>
              <a:rPr lang="en-US" sz="2800" dirty="0">
                <a:solidFill>
                  <a:schemeClr val="tx1"/>
                </a:solidFill>
                <a:effectLst/>
                <a:latin typeface="+mn-lt"/>
              </a:rPr>
            </a:br>
            <a:br>
              <a:rPr lang="en-US" sz="28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Join a Community of Climate Ready Water Utilities</a:t>
            </a:r>
            <a:endParaRPr lang="en-US" sz="2000" dirty="0">
              <a:solidFill>
                <a:schemeClr val="tx1"/>
              </a:solidFill>
              <a:effectLst/>
              <a:latin typeface="+mn-lt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914400" y="3810000"/>
            <a:ext cx="7620000" cy="7938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90D24D25-888E-484F-922B-C8D12A9BC083}" type="slidenum">
              <a:rPr lang="en-US" smtClean="0"/>
              <a:t>17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905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7910425" cy="6858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Water Utility Climate Resilience Support Projects</a:t>
            </a:r>
            <a:endParaRPr lang="en-US" sz="2800" dirty="0">
              <a:latin typeface="+mn-lt"/>
              <a:cs typeface="Times New Roman" pitchFamily="18" charset="0"/>
            </a:endParaRPr>
          </a:p>
        </p:txBody>
      </p:sp>
      <p:sp>
        <p:nvSpPr>
          <p:cNvPr id="5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BAD3B68F-8137-4BC8-8B1E-D67C32520CA1}" type="slidenum">
              <a:rPr lang="en-US" smtClean="0"/>
              <a:t>18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1" y="1659885"/>
            <a:ext cx="8523809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3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03" y="1309913"/>
            <a:ext cx="8415531" cy="5127743"/>
          </a:xfrm>
          <a:prstGeom prst="rect">
            <a:avLst/>
          </a:prstGeom>
        </p:spPr>
      </p:pic>
      <p:sp>
        <p:nvSpPr>
          <p:cNvPr id="12" name="Title 5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8824826" cy="6858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Case Study and Information Exchange</a:t>
            </a:r>
            <a:endParaRPr lang="en-US" sz="2800" dirty="0">
              <a:latin typeface="+mn-lt"/>
              <a:cs typeface="Times New Roman" pitchFamily="18" charset="0"/>
            </a:endParaRPr>
          </a:p>
        </p:txBody>
      </p:sp>
      <p:sp>
        <p:nvSpPr>
          <p:cNvPr id="5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BAD3B68F-8137-4BC8-8B1E-D67C32520CA1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ounded Rectangle 4">
            <a:hlinkClick r:id="rId4"/>
          </p:cNvPr>
          <p:cNvSpPr/>
          <p:nvPr/>
        </p:nvSpPr>
        <p:spPr>
          <a:xfrm>
            <a:off x="7505114" y="457199"/>
            <a:ext cx="1371600" cy="45720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1752600"/>
            <a:ext cx="5819775" cy="4114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5469" y="2743200"/>
            <a:ext cx="3531682" cy="36639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396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:\Users\fglavey\Dropbox (P2 Creative Services)\Creative Services (1)\Marcom Amer\EPA\EA_2549a-16 EPA CRWU Climate Ready Infographic\4-Images\EA2549-16 EPA_CRWU Infographic_v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" y="0"/>
            <a:ext cx="86925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742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:\Users\fglavey\Dropbox (P2 Creative Services)\Creative Services (1)\Marcom Amer\EPA\EA_2549a-16 EPA CRWU Climate Ready Infographic\4-Images\EA2549-16 EPA_CRWU Infographic_v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" y="0"/>
            <a:ext cx="86925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98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231" y="3276599"/>
            <a:ext cx="2635569" cy="6858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495800" y="2286000"/>
            <a:ext cx="4076700" cy="2599947"/>
          </a:xfrm>
        </p:spPr>
        <p:txBody>
          <a:bodyPr>
            <a:normAutofit lnSpcReduction="10000"/>
          </a:bodyPr>
          <a:lstStyle/>
          <a:p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24"/>
              </a:spcBef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Steve Fries</a:t>
            </a:r>
          </a:p>
          <a:p>
            <a:pPr marL="457200" lvl="1" indent="0">
              <a:lnSpc>
                <a:spcPct val="90000"/>
              </a:lnSpc>
              <a:spcBef>
                <a:spcPts val="24"/>
              </a:spcBef>
              <a:buNone/>
            </a:pPr>
            <a:r>
              <a:rPr lang="en-US" sz="2400" dirty="0">
                <a:latin typeface="+mj-lt"/>
                <a:hlinkClick r:id="rId3"/>
              </a:rPr>
              <a:t>f</a:t>
            </a:r>
            <a:r>
              <a:rPr lang="en-US" sz="2400" dirty="0">
                <a:solidFill>
                  <a:schemeClr val="tx1"/>
                </a:solidFill>
                <a:latin typeface="+mj-lt"/>
                <a:hlinkClick r:id="rId3"/>
              </a:rPr>
              <a:t>ries.steve@epa.gov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</a:t>
            </a:r>
          </a:p>
          <a:p>
            <a:pPr>
              <a:lnSpc>
                <a:spcPct val="90000"/>
              </a:lnSpc>
              <a:spcBef>
                <a:spcPts val="24"/>
              </a:spcBef>
            </a:pP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90000"/>
              </a:lnSpc>
              <a:spcBef>
                <a:spcPts val="24"/>
              </a:spcBef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Curt Baranowski</a:t>
            </a:r>
          </a:p>
          <a:p>
            <a:pPr marL="457200" lvl="1" indent="0">
              <a:lnSpc>
                <a:spcPct val="90000"/>
              </a:lnSpc>
              <a:spcBef>
                <a:spcPts val="24"/>
              </a:spcBef>
              <a:buNone/>
            </a:pPr>
            <a:r>
              <a:rPr lang="en-US" sz="2400" dirty="0">
                <a:latin typeface="+mj-lt"/>
                <a:hlinkClick r:id="rId4"/>
              </a:rPr>
              <a:t>baranowski.curt@epa.gov</a:t>
            </a:r>
            <a:r>
              <a:rPr lang="en-US" sz="2400" dirty="0">
                <a:latin typeface="+mj-lt"/>
              </a:rPr>
              <a:t> </a:t>
            </a:r>
          </a:p>
          <a:p>
            <a:pPr marL="457200" lvl="1" indent="0">
              <a:lnSpc>
                <a:spcPct val="90000"/>
              </a:lnSpc>
              <a:spcBef>
                <a:spcPts val="24"/>
              </a:spcBef>
              <a:buNone/>
            </a:pP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  <a:spcBef>
                <a:spcPts val="24"/>
              </a:spcBef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Zach Rybarczyk</a:t>
            </a:r>
          </a:p>
          <a:p>
            <a:pPr marL="457200" lvl="1" indent="0">
              <a:lnSpc>
                <a:spcPct val="90000"/>
              </a:lnSpc>
              <a:spcBef>
                <a:spcPts val="24"/>
              </a:spcBef>
              <a:buNone/>
            </a:pPr>
            <a:r>
              <a:rPr lang="en-US" sz="2400" dirty="0">
                <a:latin typeface="+mj-lt"/>
                <a:hlinkClick r:id="rId5"/>
              </a:rPr>
              <a:t>r</a:t>
            </a:r>
            <a:r>
              <a:rPr lang="en-US" sz="2400" dirty="0">
                <a:solidFill>
                  <a:schemeClr val="tx1"/>
                </a:solidFill>
                <a:latin typeface="+mj-lt"/>
                <a:hlinkClick r:id="rId5"/>
              </a:rPr>
              <a:t>ybarczyk.zachary@epa.gov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54750"/>
            <a:ext cx="2895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5AC4A5A4-8A6F-4485-A838-F783062578FA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7231" y="5116378"/>
            <a:ext cx="64389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Visit us on the web at:</a:t>
            </a:r>
            <a:r>
              <a:rPr lang="en-US" sz="2400" dirty="0"/>
              <a:t> </a:t>
            </a:r>
            <a:r>
              <a:rPr lang="en-US" sz="2400" dirty="0">
                <a:hlinkClick r:id="rId6"/>
              </a:rPr>
              <a:t>www.epa.gov/crwu</a:t>
            </a:r>
            <a:r>
              <a:rPr lang="en-US" sz="2400" dirty="0"/>
              <a:t> </a:t>
            </a:r>
          </a:p>
          <a:p>
            <a:pPr>
              <a:spcBef>
                <a:spcPts val="600"/>
              </a:spcBef>
            </a:pPr>
            <a:r>
              <a:rPr lang="en-US" sz="2400" b="1" dirty="0"/>
              <a:t>Join our mailing list:</a:t>
            </a:r>
            <a:r>
              <a:rPr lang="en-US" sz="2400" dirty="0"/>
              <a:t> </a:t>
            </a:r>
            <a:r>
              <a:rPr lang="en-US" sz="2400" dirty="0">
                <a:hlinkClick r:id="rId7"/>
              </a:rPr>
              <a:t>crwuhelp@epa.gov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905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8672426" cy="685800"/>
          </a:xfrm>
        </p:spPr>
        <p:txBody>
          <a:bodyPr>
            <a:noAutofit/>
          </a:bodyPr>
          <a:lstStyle/>
          <a:p>
            <a:r>
              <a:rPr lang="en-US" sz="2800" dirty="0"/>
              <a:t>Workshop Planner for Climate Change and Extreme Events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BF81C2B9-7091-45F9-A571-E593B39C0ED8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1447800"/>
            <a:ext cx="7848600" cy="46545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Walks users through all of the steps of planning, conducting and evaluating a workshop</a:t>
            </a:r>
          </a:p>
          <a:p>
            <a:pPr lvl="0"/>
            <a:r>
              <a:rPr lang="en-US" sz="2400" dirty="0">
                <a:solidFill>
                  <a:schemeClr val="tx1"/>
                </a:solidFill>
              </a:rPr>
              <a:t>Determine actions that a utility or community can take today to be resilient to several extreme event scenarios</a:t>
            </a:r>
          </a:p>
          <a:p>
            <a:r>
              <a:rPr lang="en-US" sz="2400" dirty="0">
                <a:solidFill>
                  <a:schemeClr val="tx1"/>
                </a:solidFill>
              </a:rPr>
              <a:t>Open lines of communication between utilities and other local partners to assess potential impacts and adaptation to extreme events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54750"/>
            <a:ext cx="2895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11" name="Picture 2" descr="L:\WSD 2015\WSD 00-04 Project Files\Click here if Curt is mad\EEWP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396256"/>
            <a:ext cx="6114664" cy="192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hlinkClick r:id="rId4"/>
          </p:cNvPr>
          <p:cNvSpPr/>
          <p:nvPr/>
        </p:nvSpPr>
        <p:spPr>
          <a:xfrm>
            <a:off x="7467600" y="5943599"/>
            <a:ext cx="1371600" cy="45720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9566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 idx="4294967295"/>
          </p:nvPr>
        </p:nvSpPr>
        <p:spPr>
          <a:xfrm>
            <a:off x="457200" y="2971800"/>
            <a:ext cx="8458200" cy="1752600"/>
          </a:xfrm>
          <a:noFill/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Web Products for Collaboration</a:t>
            </a:r>
            <a:br>
              <a:rPr lang="en-US" sz="2800" dirty="0">
                <a:solidFill>
                  <a:schemeClr val="tx1"/>
                </a:solidFill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000" kern="0" dirty="0"/>
              <a:t>Learn from others and exchange information to build effective</a:t>
            </a:r>
            <a:br>
              <a:rPr lang="en-US" sz="2000" kern="0" dirty="0"/>
            </a:br>
            <a:r>
              <a:rPr lang="en-US" sz="2000" kern="0" dirty="0"/>
              <a:t>and coordinated plans to increase resilience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28688" y="3802063"/>
            <a:ext cx="7605712" cy="7937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DBCA0D2-8040-4AE2-9D74-F39DA7DA9422}" type="slidenum">
              <a:rPr lang="en-US" smtClean="0"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99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7986625" cy="685800"/>
          </a:xfrm>
        </p:spPr>
        <p:txBody>
          <a:bodyPr>
            <a:normAutofit/>
          </a:bodyPr>
          <a:lstStyle/>
          <a:p>
            <a:r>
              <a:rPr lang="en-US" sz="2800" dirty="0"/>
              <a:t>Adaptation Strategies Guide Overview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7756C418-53D2-4A79-933E-D46D7CDE1FE9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1536233"/>
            <a:ext cx="5105400" cy="4769317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Guide for utilities to consider climate change in utility planning</a:t>
            </a:r>
          </a:p>
          <a:p>
            <a:r>
              <a:rPr lang="en-US" sz="2200" dirty="0">
                <a:solidFill>
                  <a:schemeClr val="tx1"/>
                </a:solidFill>
              </a:rPr>
              <a:t>Translations of climate science into impacts and adaptation strategies for utilities</a:t>
            </a:r>
          </a:p>
          <a:p>
            <a:r>
              <a:rPr lang="en-US" sz="2200" dirty="0">
                <a:solidFill>
                  <a:schemeClr val="tx1"/>
                </a:solidFill>
              </a:rPr>
              <a:t>Past updates for sustainability and </a:t>
            </a:r>
            <a:r>
              <a:rPr lang="en-US" sz="2200" dirty="0"/>
              <a:t>2014 National Climate Assessment</a:t>
            </a:r>
          </a:p>
          <a:p>
            <a:endParaRPr lang="en-US" sz="2200" dirty="0"/>
          </a:p>
          <a:p>
            <a:r>
              <a:rPr lang="en-US" sz="2200" dirty="0"/>
              <a:t>PLANNED UPDATE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Web application instead of PDF</a:t>
            </a:r>
          </a:p>
          <a:p>
            <a:pPr lvl="1"/>
            <a:r>
              <a:rPr lang="en-US" sz="2200" dirty="0">
                <a:solidFill>
                  <a:schemeClr val="tx1"/>
                </a:solidFill>
              </a:rPr>
              <a:t>Additional utility case studies</a:t>
            </a:r>
          </a:p>
          <a:p>
            <a:endParaRPr lang="en-US" sz="2200" dirty="0">
              <a:latin typeface="Cambria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54750"/>
            <a:ext cx="2895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8" name="Picture 7" descr="ASG_cov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536233"/>
            <a:ext cx="3419751" cy="4452284"/>
          </a:xfrm>
          <a:prstGeom prst="rect">
            <a:avLst/>
          </a:prstGeom>
        </p:spPr>
      </p:pic>
      <p:sp>
        <p:nvSpPr>
          <p:cNvPr id="7" name="Rounded Rectangle 6">
            <a:hlinkClick r:id="rId4"/>
          </p:cNvPr>
          <p:cNvSpPr/>
          <p:nvPr/>
        </p:nvSpPr>
        <p:spPr>
          <a:xfrm>
            <a:off x="7505114" y="457199"/>
            <a:ext cx="1371600" cy="45720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23895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5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8824826" cy="6858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Case Study and Information Exchange</a:t>
            </a:r>
            <a:endParaRPr lang="en-US" sz="2800" dirty="0">
              <a:latin typeface="+mn-lt"/>
              <a:cs typeface="Times New Roman" pitchFamily="18" charset="0"/>
            </a:endParaRPr>
          </a:p>
        </p:txBody>
      </p:sp>
      <p:sp>
        <p:nvSpPr>
          <p:cNvPr id="5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BAD3B68F-8137-4BC8-8B1E-D67C32520CA1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ounded Rectangle 4">
            <a:hlinkClick r:id="rId3"/>
          </p:cNvPr>
          <p:cNvSpPr/>
          <p:nvPr/>
        </p:nvSpPr>
        <p:spPr>
          <a:xfrm>
            <a:off x="7505114" y="457199"/>
            <a:ext cx="1371600" cy="45720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" y="1233714"/>
            <a:ext cx="9052560" cy="51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7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7986625" cy="685800"/>
          </a:xfrm>
        </p:spPr>
        <p:txBody>
          <a:bodyPr>
            <a:normAutofit/>
          </a:bodyPr>
          <a:lstStyle/>
          <a:p>
            <a:r>
              <a:rPr lang="en-US" sz="2800" dirty="0"/>
              <a:t>Example Case Studies – Seminole Tribe of Florida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7756C418-53D2-4A79-933E-D46D7CDE1FE9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1536233"/>
            <a:ext cx="8305800" cy="4769317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Assessment focused on demand and wildfire after exploration of flooding risk revealed potential impacts lower than other risks</a:t>
            </a:r>
          </a:p>
          <a:p>
            <a:r>
              <a:rPr lang="en-US" sz="2200" dirty="0"/>
              <a:t>Planning efforts encompass multiple communities with different needs and potential hazards</a:t>
            </a:r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latin typeface="Cambria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54750"/>
            <a:ext cx="2895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447" y="3049505"/>
            <a:ext cx="6699270" cy="28750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5267"/>
          <a:stretch/>
        </p:blipFill>
        <p:spPr>
          <a:xfrm>
            <a:off x="506654" y="4496871"/>
            <a:ext cx="1695450" cy="19039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72" y="3090629"/>
            <a:ext cx="15525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9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7986625" cy="685800"/>
          </a:xfrm>
        </p:spPr>
        <p:txBody>
          <a:bodyPr>
            <a:normAutofit/>
          </a:bodyPr>
          <a:lstStyle/>
          <a:p>
            <a:r>
              <a:rPr lang="en-US" sz="2800" dirty="0"/>
              <a:t>Example Case Studies – Camden County MUA (NJ)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7756C418-53D2-4A79-933E-D46D7CDE1FE9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1536233"/>
            <a:ext cx="2899272" cy="4769317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Assessment focused on improving operations under changing climate conditions as well as addressing potential extreme events</a:t>
            </a:r>
          </a:p>
          <a:p>
            <a:r>
              <a:rPr lang="en-US" sz="2200" dirty="0"/>
              <a:t>Planning efforts encompass multiple goals for optimizing energy use and cost along with gains in resilience</a:t>
            </a:r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latin typeface="Cambria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54750"/>
            <a:ext cx="2895600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272" y="1536233"/>
            <a:ext cx="5787528" cy="477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V="1">
            <a:off x="914400" y="3810000"/>
            <a:ext cx="7620000" cy="7938"/>
          </a:xfrm>
          <a:prstGeom prst="lin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7"/>
          <p:cNvSpPr txBox="1">
            <a:spLocks/>
          </p:cNvSpPr>
          <p:nvPr/>
        </p:nvSpPr>
        <p:spPr bwMode="auto">
          <a:xfrm>
            <a:off x="717231" y="5194743"/>
            <a:ext cx="5394960" cy="1697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173038" indent="-173038" algn="l" defTabSz="944563" rtl="0" eaLnBrk="1" fontAlgn="base" hangingPunct="1">
              <a:lnSpc>
                <a:spcPts val="1300"/>
              </a:lnSpc>
              <a:spcBef>
                <a:spcPts val="300"/>
              </a:spcBef>
              <a:spcAft>
                <a:spcPct val="0"/>
              </a:spcAft>
              <a:buClr>
                <a:schemeClr val="accent3"/>
              </a:buClr>
              <a:buNone/>
              <a:defRPr lang="en-US" sz="1200" b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Bold" charset="0"/>
                <a:ea typeface="ヒラギノ角ゴ ProN W3" charset="0"/>
                <a:cs typeface="Arial Bold" charset="0"/>
                <a:sym typeface="Arial Bold" charset="0"/>
              </a:defRPr>
            </a:lvl1pPr>
            <a:lvl2pPr marL="509588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–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 marL="857250" indent="-233363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Char char="•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1203325" indent="-231775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»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4pPr>
            <a:lvl5pPr marL="15398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accent3"/>
              </a:buClr>
              <a:buFont typeface="Arial" pitchFamily="34" charset="0"/>
              <a:buChar char="–"/>
              <a:defRPr>
                <a:solidFill>
                  <a:schemeClr val="bg1">
                    <a:lumMod val="50000"/>
                  </a:schemeClr>
                </a:solidFill>
                <a:latin typeface="+mn-lt"/>
              </a:defRPr>
            </a:lvl5pPr>
            <a:lvl6pPr marL="19970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4542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29114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368675" indent="-222250" algn="l" defTabSz="944563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/>
              <a:t> 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361950" y="2949575"/>
            <a:ext cx="8458200" cy="1622425"/>
          </a:xfrm>
          <a:prstGeom prst="rect">
            <a:avLst/>
          </a:prstGeom>
          <a:ln/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sz="3000" dirty="0">
                <a:solidFill>
                  <a:schemeClr val="tx1"/>
                </a:solidFill>
                <a:latin typeface="+mn-lt"/>
              </a:rPr>
              <a:t>Climate Resilience Evaluation &amp; Awareness Tool (CREAT)</a:t>
            </a:r>
            <a:br>
              <a:rPr lang="en-US" sz="3000" dirty="0">
                <a:solidFill>
                  <a:schemeClr val="tx1"/>
                </a:solidFill>
                <a:latin typeface="+mn-lt"/>
              </a:rPr>
            </a:br>
            <a:br>
              <a:rPr lang="en-US" sz="3000" dirty="0">
                <a:solidFill>
                  <a:schemeClr val="tx1"/>
                </a:solidFill>
                <a:latin typeface="+mn-lt"/>
              </a:rPr>
            </a:b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sz="2200" dirty="0">
                <a:solidFill>
                  <a:schemeClr val="tx1"/>
                </a:solidFill>
                <a:latin typeface="+mn-lt"/>
              </a:rPr>
              <a:t>Assess Risks and Plan Adaptation for your Utility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05600" y="6462486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5542D831-3A13-40E7-887F-38F431F3D88A}" type="slidenum">
              <a:rPr lang="en-US" smtClean="0"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854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74" y="457199"/>
            <a:ext cx="5929225" cy="685800"/>
          </a:xfrm>
        </p:spPr>
        <p:txBody>
          <a:bodyPr>
            <a:normAutofit/>
          </a:bodyPr>
          <a:lstStyle/>
          <a:p>
            <a:r>
              <a:rPr lang="en-US" sz="2800" dirty="0"/>
              <a:t>CREAT 3.0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74CA7-858D-48A5-847D-1CA47B131DE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4" y="1456214"/>
            <a:ext cx="8824826" cy="4792186"/>
          </a:xfrm>
          <a:prstGeom prst="rect">
            <a:avLst/>
          </a:prstGeom>
        </p:spPr>
      </p:pic>
      <p:sp>
        <p:nvSpPr>
          <p:cNvPr id="5" name="Rounded Rectangle 4">
            <a:hlinkClick r:id="rId4"/>
          </p:cNvPr>
          <p:cNvSpPr/>
          <p:nvPr/>
        </p:nvSpPr>
        <p:spPr>
          <a:xfrm>
            <a:off x="6400800" y="4495800"/>
            <a:ext cx="457200" cy="381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hlinkClick r:id="rId4"/>
          </p:cNvPr>
          <p:cNvSpPr/>
          <p:nvPr/>
        </p:nvSpPr>
        <p:spPr>
          <a:xfrm>
            <a:off x="5943600" y="4495800"/>
            <a:ext cx="1371600" cy="457201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230476666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e3d9fb-2c30-4898-a848-67263c9de4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e3d9fb-2c30-4898-a848-67263c9de4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e3d9fb-2c30-4898-a848-67263c9de4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e3d9fb-2c30-4898-a848-67263c9de4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9e3d9fb-2c30-4898-a848-67263c9de46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2506aff-4490-4d36-bdb1-441e62f0024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2506aff-4490-4d36-bdb1-441e62f0024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2506aff-4490-4d36-bdb1-441e62f0024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2506aff-4490-4d36-bdb1-441e62f0024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a2506aff-4490-4d36-bdb1-441e62f0024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icture" ma:contentTypeID="0x01010200C2BE8F9502865541A7F8C96EEEF7CC83" ma:contentTypeVersion="0" ma:contentTypeDescription="Upload an image or a photograph." ma:contentTypeScope="" ma:versionID="738c05f2ea21521319d4c8278fac661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8bac3f4d5c4430efce0db78d9dd816f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mageWidth" minOccurs="0"/>
                <xsd:element ref="ns1:ImageHeight" minOccurs="0"/>
                <xsd:element ref="ns1:ImageCreateDate" minOccurs="0"/>
                <xsd:element ref="ns1:Description" minOccurs="0"/>
                <xsd:element ref="ns1:ThumbnailExists" minOccurs="0"/>
                <xsd:element ref="ns1:PreviewExists" minOccurs="0"/>
                <xsd:element ref="ns1:AlternateThumbnail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mageWidth" ma:index="11" nillable="true" ma:displayName="Picture Width" ma:internalName="ImageWidth" ma:readOnly="true">
      <xsd:simpleType>
        <xsd:restriction base="dms:Unknown"/>
      </xsd:simpleType>
    </xsd:element>
    <xsd:element name="ImageHeight" ma:index="12" nillable="true" ma:displayName="Picture Height" ma:internalName="ImageHeight" ma:readOnly="true">
      <xsd:simpleType>
        <xsd:restriction base="dms:Unknown"/>
      </xsd:simpleType>
    </xsd:element>
    <xsd:element name="ImageCreateDate" ma:index="13" nillable="true" ma:displayName="Date Picture Taken" ma:format="DateTime" ma:hidden="true" ma:internalName="ImageCreateDate">
      <xsd:simpleType>
        <xsd:restriction base="dms:DateTime"/>
      </xsd:simpleType>
    </xsd:element>
    <xsd:element name="Description" ma:index="14" nillable="true" ma:displayName="Description" ma:description="Used as alternative text for the picture." ma:hidden="true" ma:internalName="Description">
      <xsd:simpleType>
        <xsd:restriction base="dms:Note">
          <xsd:maxLength value="255"/>
        </xsd:restriction>
      </xsd:simpleType>
    </xsd:element>
    <xsd:element name="ThumbnailExists" ma:index="23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24" nillable="true" ma:displayName="Preview Exists" ma:default="FALSE" ma:hidden="true" ma:internalName="PreviewExists" ma:readOnly="true">
      <xsd:simpleType>
        <xsd:restriction base="dms:Boolean"/>
      </xsd:simpleType>
    </xsd:element>
    <xsd:element name="AlternateThumbnailUrl" ma:index="25" nillable="true" ma:displayName="Preview Image URL" ma:format="Image" ma:hidden="true" ma:internalName="AlternateThumbnail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 ma:index="20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lternateThumbnailUrl xmlns="http://schemas.microsoft.com/sharepoint/v3">
      <Url xsi:nil="true"/>
      <Description xsi:nil="true"/>
    </AlternateThumbnailUrl>
    <ImageCreateDate xmlns="http://schemas.microsoft.com/sharepoint/v3" xsi:nil="true"/>
    <Description xmlns="http://schemas.microsoft.com/sharepoint/v3" xsi:nil="true"/>
  </documentManagement>
</p:properties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CFB86BF5-3091-458B-8B58-A0EE10F755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10.xml><?xml version="1.0" encoding="utf-8"?>
<ds:datastoreItem xmlns:ds="http://schemas.openxmlformats.org/officeDocument/2006/customXml" ds:itemID="{9BC0EF0B-0DED-4217-940B-3D8AAA778B04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ACB1071-9E3D-4167-8B3A-50543140A621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595A5CCD-6E44-42DD-9CC6-F1CEE3BA6CAE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1EED27A0-FD2B-42AF-A9C4-D20738D3C309}">
  <ds:schemaRefs>
    <ds:schemaRef ds:uri="http://schemas.microsoft.com/sharepoint/v3/contenttype/forms"/>
  </ds:schemaRefs>
</ds:datastoreItem>
</file>

<file path=customXml/itemProps14.xml><?xml version="1.0" encoding="utf-8"?>
<ds:datastoreItem xmlns:ds="http://schemas.openxmlformats.org/officeDocument/2006/customXml" ds:itemID="{C1C43296-299C-4B09-9D58-E268DA6B96A3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0536DEA2-B50A-4FF6-87D0-3DB9319FF6D1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82E9267C-3305-453A-B83C-F69D0F9E5FE0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2095E88F-B3DA-4E5F-A9F1-2D081C74EA01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EE45E609-C0DE-4188-B7F9-8A2975ED1211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1C1FFA79-10BF-4606-974A-0644F8614046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9F422E4D-450E-49B2-BB4D-9E808D4D5D96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AF6D7079-837D-4E6A-A13A-633331DE0495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B0D2B5DA-BBF0-488F-8F36-3927491D2E1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4D918DC0-C809-4CAF-BD12-6389F9302A9A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D09BAE69-E8E2-49F5-AEBD-23A5C5507EF6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12723DDC-E0EF-4782-90A0-89B10DDE74E6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150A4E45-2819-418A-81D3-AD29F11767C2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0B5EE609-0CDD-43FB-9252-4B1C89B27C2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9.xml><?xml version="1.0" encoding="utf-8"?>
<ds:datastoreItem xmlns:ds="http://schemas.openxmlformats.org/officeDocument/2006/customXml" ds:itemID="{C77CDCCD-ACA7-429B-852A-03B0EF5A6DF2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5906</TotalTime>
  <Words>454</Words>
  <Application>Microsoft Office PowerPoint</Application>
  <PresentationFormat>On-screen Show (4:3)</PresentationFormat>
  <Paragraphs>120</Paragraphs>
  <Slides>22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EPA’s Climate Ready Water Utilities: Supporting Utilities Adapting to the Impacts of Climate Change </vt:lpstr>
      <vt:lpstr>PowerPoint Presentation</vt:lpstr>
      <vt:lpstr>Web Products for Collaboration  Learn from others and exchange information to build effective and coordinated plans to increase resilience</vt:lpstr>
      <vt:lpstr>Adaptation Strategies Guide Overview</vt:lpstr>
      <vt:lpstr>Case Study and Information Exchange</vt:lpstr>
      <vt:lpstr>Example Case Studies – Seminole Tribe of Florida</vt:lpstr>
      <vt:lpstr>Example Case Studies – Camden County MUA (NJ)</vt:lpstr>
      <vt:lpstr>PowerPoint Presentation</vt:lpstr>
      <vt:lpstr>CREAT 3.0</vt:lpstr>
      <vt:lpstr>CREAT 3.0 Process</vt:lpstr>
      <vt:lpstr>Climate Change – Water : Data Services  Explore climate change, related hazards and adaptation options at your location</vt:lpstr>
      <vt:lpstr>Scenario-Based Climate Change Map</vt:lpstr>
      <vt:lpstr>Scenario-Based Climate Change Map</vt:lpstr>
      <vt:lpstr>Scenario-Based Climate Change Map</vt:lpstr>
      <vt:lpstr>Storm Surge Inundation Map</vt:lpstr>
      <vt:lpstr>Storm Surge Inundation Map</vt:lpstr>
      <vt:lpstr>Pilots and Outreach Activities  Join a Community of Climate Ready Water Utilities</vt:lpstr>
      <vt:lpstr>Water Utility Climate Resilience Support Projects</vt:lpstr>
      <vt:lpstr>Case Study and Information Exchange</vt:lpstr>
      <vt:lpstr>PowerPoint Presentation</vt:lpstr>
      <vt:lpstr>Thank you!</vt:lpstr>
      <vt:lpstr>Workshop Planner for Climate Change and Extreme Events  </vt:lpstr>
    </vt:vector>
  </TitlesOfParts>
  <Company>CSC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Climate Ready Water Utilities</dc:title>
  <dc:creator>Foley, Catherine</dc:creator>
  <cp:lastModifiedBy>Fries, Steve</cp:lastModifiedBy>
  <cp:revision>65</cp:revision>
  <dcterms:created xsi:type="dcterms:W3CDTF">2016-01-08T19:18:28Z</dcterms:created>
  <dcterms:modified xsi:type="dcterms:W3CDTF">2019-09-23T15:50:17Z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0x01010200C2BE8F9502865541A7F8C96EEEF7CC83</vt:lpwstr>
  </property>
</Properties>
</file>